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39.xml" ContentType="application/vnd.openxmlformats-officedocument.presentationml.tags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32.xml" ContentType="application/vnd.openxmlformats-officedocument.presentationml.slideLayout+xml"/>
  <Override PartName="/ppt/tags/tag28.xml" ContentType="application/vnd.openxmlformats-officedocument.presentationml.tags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slideMasters/slideMaster6.xml" ContentType="application/vnd.openxmlformats-officedocument.presentationml.slideMaster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  <p:sldMasterId id="2147483708" r:id="rId2"/>
    <p:sldMasterId id="2147483730" r:id="rId3"/>
    <p:sldMasterId id="2147483739" r:id="rId4"/>
    <p:sldMasterId id="2147483761" r:id="rId5"/>
    <p:sldMasterId id="2147483913" r:id="rId6"/>
  </p:sldMasterIdLst>
  <p:sldIdLst>
    <p:sldId id="271" r:id="rId7"/>
    <p:sldId id="268" r:id="rId8"/>
    <p:sldId id="273" r:id="rId9"/>
    <p:sldId id="274" r:id="rId10"/>
    <p:sldId id="275" r:id="rId11"/>
    <p:sldId id="276" r:id="rId12"/>
    <p:sldId id="269" r:id="rId13"/>
    <p:sldId id="270" r:id="rId14"/>
    <p:sldId id="263" r:id="rId15"/>
    <p:sldId id="262" r:id="rId16"/>
    <p:sldId id="261" r:id="rId17"/>
    <p:sldId id="264" r:id="rId18"/>
    <p:sldId id="265" r:id="rId19"/>
    <p:sldId id="277" r:id="rId20"/>
    <p:sldId id="266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9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Office_Excel_2007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Office_Excel_2007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Office_Excel_2007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Office_Excel_2007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Прохождение курсов по ФГОС</a:t>
            </a:r>
          </a:p>
        </c:rich>
      </c:tx>
      <c:layout>
        <c:manualLayout>
          <c:xMode val="edge"/>
          <c:yMode val="edge"/>
          <c:x val="0.20720816214386151"/>
          <c:y val="1.644906518323361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2422324229359474"/>
          <c:w val="0.87193159726913383"/>
          <c:h val="0.835378995120948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Прохождение курсов по ФГОС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14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105</c:v>
                </c:pt>
                <c:pt idx="1">
                  <c:v>36</c:v>
                </c:pt>
              </c:numCache>
            </c:numRef>
          </c:val>
        </c:ser>
      </c:pie3DChart>
      <c:spPr>
        <a:noFill/>
        <a:ln w="25374">
          <a:noFill/>
        </a:ln>
      </c:spPr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Можете ли вы сформулировать отличия ФГОС НОО от ГОС НОО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Можете ли вы сформулировать отличия ФГОС НОО от ГОС НОО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132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</c:pie3DChart>
      <c:spPr>
        <a:noFill/>
        <a:ln w="25404">
          <a:noFill/>
        </a:ln>
      </c:spPr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На каком уровне знакомы с нормативными документами </a:t>
            </a:r>
          </a:p>
        </c:rich>
      </c:tx>
      <c:layout>
        <c:manualLayout>
          <c:xMode val="edge"/>
          <c:yMode val="edge"/>
          <c:x val="0.17691803815892995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каком уровне знакомы с нормативными документами 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не знаком с документами</c:v>
                </c:pt>
                <c:pt idx="1">
                  <c:v>участвовал в обсуждении на уровне школы</c:v>
                </c:pt>
                <c:pt idx="2">
                  <c:v>участвовал в обсуждении на уровне района</c:v>
                </c:pt>
                <c:pt idx="3">
                  <c:v>имею общее представление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71</c:v>
                </c:pt>
                <c:pt idx="2">
                  <c:v>48</c:v>
                </c:pt>
                <c:pt idx="3">
                  <c:v>25</c:v>
                </c:pt>
              </c:numCache>
            </c:numRef>
          </c:val>
        </c:ser>
      </c:pie3DChart>
      <c:spPr>
        <a:noFill/>
        <a:ln w="25390">
          <a:noFill/>
        </a:ln>
      </c:spPr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307004257482822"/>
          <c:y val="1.9595147173126964E-2"/>
        </c:manualLayout>
      </c:layout>
      <c:txPr>
        <a:bodyPr/>
        <a:lstStyle/>
        <a:p>
          <a:pPr>
            <a:defRPr sz="2400"/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694444444444447"/>
          <c:y val="0.13884017280533681"/>
          <c:w val="0.79841043307086601"/>
          <c:h val="0.745682749627421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Готово ли ОУ к введению ФГОС НОО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</c:v>
                </c:pt>
                <c:pt idx="1">
                  <c:v>34</c:v>
                </c:pt>
                <c:pt idx="2">
                  <c:v>29</c:v>
                </c:pt>
              </c:numCache>
            </c:numRef>
          </c:val>
        </c:ser>
      </c:pie3DChart>
      <c:spPr>
        <a:noFill/>
        <a:ln w="25374">
          <a:noFill/>
        </a:ln>
      </c:spPr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4.png"/><Relationship Id="rId4" Type="http://schemas.openxmlformats.org/officeDocument/2006/relationships/tags" Target="../tags/tag12.xml"/><Relationship Id="rId9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4.png"/><Relationship Id="rId4" Type="http://schemas.openxmlformats.org/officeDocument/2006/relationships/tags" Target="../tags/tag23.xml"/><Relationship Id="rId9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10" Type="http://schemas.openxmlformats.org/officeDocument/2006/relationships/image" Target="../media/image4.png"/><Relationship Id="rId4" Type="http://schemas.openxmlformats.org/officeDocument/2006/relationships/tags" Target="../tags/tag29.xml"/><Relationship Id="rId9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10" Type="http://schemas.openxmlformats.org/officeDocument/2006/relationships/image" Target="../media/image4.png"/><Relationship Id="rId4" Type="http://schemas.openxmlformats.org/officeDocument/2006/relationships/tags" Target="../tags/tag36.xml"/><Relationship Id="rId9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9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6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10" Type="http://schemas.openxmlformats.org/officeDocument/2006/relationships/image" Target="../media/image4.png"/><Relationship Id="rId4" Type="http://schemas.openxmlformats.org/officeDocument/2006/relationships/tags" Target="../tags/tag47.xml"/><Relationship Id="rId9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10" Type="http://schemas.openxmlformats.org/officeDocument/2006/relationships/image" Target="../media/image4.png"/><Relationship Id="rId4" Type="http://schemas.openxmlformats.org/officeDocument/2006/relationships/tags" Target="../tags/tag53.xml"/><Relationship Id="rId9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6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59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59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481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8" cstate="screen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screen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screen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147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8" cstate="screen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screen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screen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5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781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4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8" cstate="screen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screen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screen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8" cstate="screen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screen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screen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6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118872" indent="0" algn="ctr" rtl="0" eaLnBrk="1" latinLnBrk="0" hangingPunct="1">
              <a:buNone/>
              <a:defRPr/>
            </a:lvl1pPr>
            <a:lvl2pPr marL="457200" indent="0" algn="ctr" rtl="0" eaLnBrk="1" latinLnBrk="0" hangingPunct="1">
              <a:buNone/>
              <a:defRPr/>
            </a:lvl2pPr>
            <a:lvl3pPr marL="768096" indent="0" algn="ctr" rtl="0" eaLnBrk="1" latinLnBrk="0" hangingPunct="1">
              <a:buNone/>
              <a:defRPr/>
            </a:lvl3pPr>
            <a:lvl4pPr marL="1033272" indent="0" algn="ctr" rtl="0" eaLnBrk="1" latinLnBrk="0" hangingPunct="1">
              <a:buNone/>
              <a:defRPr/>
            </a:lvl4pPr>
            <a:lvl5pPr marL="1243584" indent="0" algn="ctr" rtl="0" eaLnBrk="1" latinLnBrk="0" hangingPunct="1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05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-3474609" y="5965451"/>
            <a:ext cx="10332577" cy="365755"/>
          </a:xfrm>
          <a:prstGeom prst="ellipse">
            <a:avLst/>
          </a:prstGeom>
          <a:gradFill flip="none" rotWithShape="1">
            <a:gsLst>
              <a:gs pos="0">
                <a:srgbClr val="CCCCFF">
                  <a:alpha val="54902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480561" y="5646355"/>
            <a:ext cx="10332577" cy="365755"/>
          </a:xfrm>
          <a:prstGeom prst="ellipse">
            <a:avLst/>
          </a:prstGeom>
          <a:gradFill flip="none" rotWithShape="1">
            <a:gsLst>
              <a:gs pos="0">
                <a:srgbClr val="CCCCFF">
                  <a:alpha val="54902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4" name="Заголовок 53"/>
          <p:cNvSpPr>
            <a:spLocks noGrp="1"/>
          </p:cNvSpPr>
          <p:nvPr>
            <p:ph type="title" hasCustomPrompt="1"/>
          </p:nvPr>
        </p:nvSpPr>
        <p:spPr>
          <a:xfrm>
            <a:off x="418177" y="5798738"/>
            <a:ext cx="8307646" cy="63707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18" y="-932604"/>
            <a:ext cx="7200900" cy="71934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5" name="Овал 34"/>
          <p:cNvSpPr/>
          <p:nvPr/>
        </p:nvSpPr>
        <p:spPr>
          <a:xfrm>
            <a:off x="3707904" y="1764043"/>
            <a:ext cx="1800200" cy="1800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97765" y="2462783"/>
            <a:ext cx="6663356" cy="3262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-455703" y="2736151"/>
            <a:ext cx="8196055" cy="18224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882428" y="2664143"/>
            <a:ext cx="3849812" cy="14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11560" y="2304103"/>
            <a:ext cx="8196055" cy="3262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-1633546" y="2448438"/>
            <a:ext cx="12542250" cy="757672"/>
          </a:xfrm>
          <a:prstGeom prst="ellipse">
            <a:avLst/>
          </a:prstGeom>
          <a:gradFill flip="none" rotWithShape="1">
            <a:gsLst>
              <a:gs pos="0">
                <a:srgbClr val="CCCCFF">
                  <a:alpha val="54902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-2857682" y="1871734"/>
            <a:ext cx="12542250" cy="1190998"/>
          </a:xfrm>
          <a:prstGeom prst="ellipse">
            <a:avLst/>
          </a:prstGeom>
          <a:gradFill flip="none" rotWithShape="1">
            <a:gsLst>
              <a:gs pos="0">
                <a:srgbClr val="CCCCFF">
                  <a:alpha val="54902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9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732E-6 7.75558E-7 L 0.80529 7.7555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507 0.00647 L -0.19978 0.00647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133" decel="498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1555E-6 3.77203E-6 L -0.30496 3.77203E-6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59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1" dur="7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4" grpId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обый (титульный)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09863" y="2780928"/>
            <a:ext cx="6724272" cy="1040570"/>
          </a:xfrm>
        </p:spPr>
        <p:txBody>
          <a:bodyPr wrap="none" lIns="116107" tIns="58053" rIns="116107" bIns="58053">
            <a:spAutoFit/>
          </a:bodyPr>
          <a:lstStyle>
            <a:lvl1pPr>
              <a:defRPr lang="ru-RU" sz="6000">
                <a:gradFill flip="none" rotWithShape="1">
                  <a:gsLst>
                    <a:gs pos="0">
                      <a:prstClr val="black"/>
                    </a:gs>
                    <a:gs pos="100000">
                      <a:srgbClr val="5C0000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8064A2">
                      <a:lumMod val="20000"/>
                      <a:lumOff val="80000"/>
                      <a:alpha val="18000"/>
                    </a:srgbClr>
                  </a:glow>
                  <a:outerShdw blurRad="368300" algn="ctr" rotWithShape="0">
                    <a:prstClr val="white"/>
                  </a:outerShdw>
                </a:effectLst>
                <a:ea typeface="+mn-ea"/>
              </a:defRPr>
            </a:lvl1pPr>
          </a:lstStyle>
          <a:p>
            <a:pPr marL="0" lvl="0" defTabSz="710911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-3474609" y="3332769"/>
            <a:ext cx="10332577" cy="365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chemeClr val="accent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80561" y="3013673"/>
            <a:ext cx="10332577" cy="365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chemeClr val="accent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732E-6 7.75558E-7 L 0.80529 7.7555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507 0.00647 L -0.19978 0.00647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0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обый (содержимое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-1667434"/>
            <a:ext cx="9144000" cy="590576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8" name="Заголовок 10"/>
          <p:cNvSpPr>
            <a:spLocks noGrp="1"/>
          </p:cNvSpPr>
          <p:nvPr>
            <p:ph type="title"/>
          </p:nvPr>
        </p:nvSpPr>
        <p:spPr>
          <a:xfrm>
            <a:off x="2073881" y="260648"/>
            <a:ext cx="4996233" cy="794348"/>
          </a:xfrm>
        </p:spPr>
        <p:txBody>
          <a:bodyPr wrap="none" lIns="116107" tIns="58053" rIns="116107" bIns="58053">
            <a:spAutoFit/>
          </a:bodyPr>
          <a:lstStyle>
            <a:lvl1pPr>
              <a:defRPr lang="ru-RU" sz="4400">
                <a:gradFill flip="none" rotWithShape="1">
                  <a:gsLst>
                    <a:gs pos="0">
                      <a:prstClr val="black"/>
                    </a:gs>
                    <a:gs pos="100000">
                      <a:srgbClr val="5C0000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8064A2">
                      <a:lumMod val="20000"/>
                      <a:lumOff val="80000"/>
                      <a:alpha val="18000"/>
                    </a:srgbClr>
                  </a:glow>
                  <a:outerShdw blurRad="368300" algn="ctr" rotWithShape="0">
                    <a:prstClr val="white"/>
                  </a:outerShdw>
                </a:effectLst>
                <a:ea typeface="+mn-ea"/>
              </a:defRPr>
            </a:lvl1pPr>
          </a:lstStyle>
          <a:p>
            <a:pPr marL="0" lvl="0" defTabSz="710911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-3474609" y="758989"/>
            <a:ext cx="10332577" cy="365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chemeClr val="accent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80561" y="439893"/>
            <a:ext cx="10332577" cy="365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chemeClr val="accent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1" name="Объект 6"/>
          <p:cNvSpPr>
            <a:spLocks noGrp="1"/>
          </p:cNvSpPr>
          <p:nvPr>
            <p:ph sz="quarter" idx="10"/>
          </p:nvPr>
        </p:nvSpPr>
        <p:spPr>
          <a:xfrm>
            <a:off x="468313" y="1196752"/>
            <a:ext cx="8064500" cy="5661248"/>
          </a:xfrm>
          <a:prstGeom prst="rect">
            <a:avLst/>
          </a:prstGeom>
          <a:gradFill>
            <a:gsLst>
              <a:gs pos="0">
                <a:schemeClr val="tx1">
                  <a:alpha val="60000"/>
                </a:schemeClr>
              </a:gs>
              <a:gs pos="50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/>
          <a:lstStyle>
            <a:lvl1pPr>
              <a:defRPr lang="ru-RU" sz="2400" smtClean="0">
                <a:solidFill>
                  <a:schemeClr val="bg1"/>
                </a:solidFill>
                <a:effectLst/>
                <a:latin typeface="Segoe UI" pitchFamily="34" charset="0"/>
                <a:cs typeface="Segoe UI" pitchFamily="34" charset="0"/>
              </a:defRPr>
            </a:lvl1pPr>
            <a:lvl2pPr>
              <a:defRPr lang="ru-RU" sz="2400" smtClean="0">
                <a:solidFill>
                  <a:schemeClr val="bg1"/>
                </a:solidFill>
                <a:effectLst/>
                <a:latin typeface="Segoe UI" pitchFamily="34" charset="0"/>
                <a:cs typeface="Segoe UI" pitchFamily="34" charset="0"/>
              </a:defRPr>
            </a:lvl2pPr>
            <a:lvl3pPr>
              <a:defRPr lang="ru-RU" sz="2400" smtClean="0">
                <a:solidFill>
                  <a:schemeClr val="bg1"/>
                </a:solidFill>
                <a:effectLst/>
                <a:latin typeface="Segoe UI" pitchFamily="34" charset="0"/>
                <a:cs typeface="Segoe UI" pitchFamily="34" charset="0"/>
              </a:defRPr>
            </a:lvl3pPr>
            <a:lvl4pPr>
              <a:defRPr lang="ru-RU" sz="2400" smtClean="0">
                <a:solidFill>
                  <a:schemeClr val="bg1"/>
                </a:solidFill>
                <a:effectLst/>
                <a:latin typeface="Segoe UI" pitchFamily="34" charset="0"/>
                <a:cs typeface="Segoe UI" pitchFamily="34" charset="0"/>
              </a:defRPr>
            </a:lvl4pPr>
            <a:lvl5pPr>
              <a:defRPr lang="ru-RU" sz="2400">
                <a:solidFill>
                  <a:schemeClr val="bg1"/>
                </a:solidFill>
                <a:effectLst/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58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732E-6 7.75558E-7 L 0.80529 7.7555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507 0.00647 L -0.19978 0.00647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1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53DA-8BF4-4869-96FE-9BCF43372D46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25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70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CFC3-8A37-4B65-9B08-29771691EA2F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FC8C-DB1D-4617-AD56-A58A098DD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5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68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8" cstate="screen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screen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screen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5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4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8" cstate="screen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screen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screen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44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8" cstate="screen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screen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screen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se Mischief 6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118872" indent="0" algn="ctr" rtl="0" eaLnBrk="1" latinLnBrk="0" hangingPunct="1">
              <a:buNone/>
              <a:defRPr/>
            </a:lvl1pPr>
            <a:lvl2pPr marL="457200" indent="0" algn="ctr" rtl="0" eaLnBrk="1" latinLnBrk="0" hangingPunct="1">
              <a:buNone/>
              <a:defRPr/>
            </a:lvl2pPr>
            <a:lvl3pPr marL="768096" indent="0" algn="ctr" rtl="0" eaLnBrk="1" latinLnBrk="0" hangingPunct="1">
              <a:buNone/>
              <a:defRPr/>
            </a:lvl3pPr>
            <a:lvl4pPr marL="1033272" indent="0" algn="ctr" rtl="0" eaLnBrk="1" latinLnBrk="0" hangingPunct="1">
              <a:buNone/>
              <a:defRPr/>
            </a:lvl4pPr>
            <a:lvl5pPr marL="1243584" indent="0" algn="ctr" rtl="0" eaLnBrk="1" latinLnBrk="0" hangingPunct="1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056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-3474609" y="5965451"/>
            <a:ext cx="10332577" cy="365755"/>
          </a:xfrm>
          <a:prstGeom prst="ellipse">
            <a:avLst/>
          </a:prstGeom>
          <a:gradFill flip="none" rotWithShape="1">
            <a:gsLst>
              <a:gs pos="0">
                <a:srgbClr val="CCCCFF">
                  <a:alpha val="54902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480561" y="5646355"/>
            <a:ext cx="10332577" cy="365755"/>
          </a:xfrm>
          <a:prstGeom prst="ellipse">
            <a:avLst/>
          </a:prstGeom>
          <a:gradFill flip="none" rotWithShape="1">
            <a:gsLst>
              <a:gs pos="0">
                <a:srgbClr val="CCCCFF">
                  <a:alpha val="54902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4" name="Заголовок 53"/>
          <p:cNvSpPr>
            <a:spLocks noGrp="1"/>
          </p:cNvSpPr>
          <p:nvPr>
            <p:ph type="title" hasCustomPrompt="1"/>
          </p:nvPr>
        </p:nvSpPr>
        <p:spPr>
          <a:xfrm>
            <a:off x="418177" y="5798738"/>
            <a:ext cx="8307646" cy="63707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18" y="-932604"/>
            <a:ext cx="7200900" cy="71934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5" name="Овал 34"/>
          <p:cNvSpPr/>
          <p:nvPr/>
        </p:nvSpPr>
        <p:spPr>
          <a:xfrm>
            <a:off x="3707904" y="1764043"/>
            <a:ext cx="1800200" cy="1800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97765" y="2462783"/>
            <a:ext cx="6663356" cy="3262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-455703" y="2736151"/>
            <a:ext cx="8196055" cy="18224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882428" y="2664143"/>
            <a:ext cx="3849812" cy="14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11560" y="2304103"/>
            <a:ext cx="8196055" cy="3262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-1633546" y="2448438"/>
            <a:ext cx="12542250" cy="757672"/>
          </a:xfrm>
          <a:prstGeom prst="ellipse">
            <a:avLst/>
          </a:prstGeom>
          <a:gradFill flip="none" rotWithShape="1">
            <a:gsLst>
              <a:gs pos="0">
                <a:srgbClr val="CCCCFF">
                  <a:alpha val="54902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-2857682" y="1871734"/>
            <a:ext cx="12542250" cy="1190998"/>
          </a:xfrm>
          <a:prstGeom prst="ellipse">
            <a:avLst/>
          </a:prstGeom>
          <a:gradFill flip="none" rotWithShape="1">
            <a:gsLst>
              <a:gs pos="0">
                <a:srgbClr val="CCCCFF">
                  <a:alpha val="54902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9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732E-6 7.75558E-7 L 0.80529 7.7555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507 0.00647 L -0.19978 0.00647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133" decel="498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1555E-6 3.77203E-6 L -0.30496 3.77203E-6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59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1" dur="7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4" grpId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обый (титульный)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09863" y="2780928"/>
            <a:ext cx="6724272" cy="1040570"/>
          </a:xfrm>
        </p:spPr>
        <p:txBody>
          <a:bodyPr wrap="none" lIns="116107" tIns="58053" rIns="116107" bIns="58053">
            <a:spAutoFit/>
          </a:bodyPr>
          <a:lstStyle>
            <a:lvl1pPr>
              <a:defRPr lang="ru-RU" sz="6000">
                <a:gradFill flip="none" rotWithShape="1">
                  <a:gsLst>
                    <a:gs pos="0">
                      <a:prstClr val="black"/>
                    </a:gs>
                    <a:gs pos="100000">
                      <a:srgbClr val="5C0000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8064A2">
                      <a:lumMod val="20000"/>
                      <a:lumOff val="80000"/>
                      <a:alpha val="18000"/>
                    </a:srgbClr>
                  </a:glow>
                  <a:outerShdw blurRad="368300" algn="ctr" rotWithShape="0">
                    <a:prstClr val="white"/>
                  </a:outerShdw>
                </a:effectLst>
                <a:ea typeface="+mn-ea"/>
              </a:defRPr>
            </a:lvl1pPr>
          </a:lstStyle>
          <a:p>
            <a:pPr marL="0" lvl="0" defTabSz="710911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-3474609" y="3332769"/>
            <a:ext cx="10332577" cy="365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chemeClr val="accent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80561" y="3013673"/>
            <a:ext cx="10332577" cy="365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chemeClr val="accent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732E-6 7.75558E-7 L 0.80529 7.7555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507 0.00647 L -0.19978 0.00647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0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обый (содержимое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-1667434"/>
            <a:ext cx="9144000" cy="590576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8" name="Заголовок 10"/>
          <p:cNvSpPr>
            <a:spLocks noGrp="1"/>
          </p:cNvSpPr>
          <p:nvPr>
            <p:ph type="title"/>
          </p:nvPr>
        </p:nvSpPr>
        <p:spPr>
          <a:xfrm>
            <a:off x="2073881" y="260648"/>
            <a:ext cx="4996233" cy="794348"/>
          </a:xfrm>
        </p:spPr>
        <p:txBody>
          <a:bodyPr wrap="none" lIns="116107" tIns="58053" rIns="116107" bIns="58053">
            <a:spAutoFit/>
          </a:bodyPr>
          <a:lstStyle>
            <a:lvl1pPr>
              <a:defRPr lang="ru-RU" sz="4400">
                <a:gradFill flip="none" rotWithShape="1">
                  <a:gsLst>
                    <a:gs pos="0">
                      <a:prstClr val="black"/>
                    </a:gs>
                    <a:gs pos="100000">
                      <a:srgbClr val="5C0000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8064A2">
                      <a:lumMod val="20000"/>
                      <a:lumOff val="80000"/>
                      <a:alpha val="18000"/>
                    </a:srgbClr>
                  </a:glow>
                  <a:outerShdw blurRad="368300" algn="ctr" rotWithShape="0">
                    <a:prstClr val="white"/>
                  </a:outerShdw>
                </a:effectLst>
                <a:ea typeface="+mn-ea"/>
              </a:defRPr>
            </a:lvl1pPr>
          </a:lstStyle>
          <a:p>
            <a:pPr marL="0" lvl="0" defTabSz="710911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-3474609" y="758989"/>
            <a:ext cx="10332577" cy="365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chemeClr val="accent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80561" y="439893"/>
            <a:ext cx="10332577" cy="365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chemeClr val="accent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1" name="Объект 6"/>
          <p:cNvSpPr>
            <a:spLocks noGrp="1"/>
          </p:cNvSpPr>
          <p:nvPr>
            <p:ph sz="quarter" idx="10"/>
          </p:nvPr>
        </p:nvSpPr>
        <p:spPr>
          <a:xfrm>
            <a:off x="468313" y="1196752"/>
            <a:ext cx="8064500" cy="5661248"/>
          </a:xfrm>
          <a:prstGeom prst="rect">
            <a:avLst/>
          </a:prstGeom>
          <a:gradFill>
            <a:gsLst>
              <a:gs pos="0">
                <a:schemeClr val="tx1">
                  <a:alpha val="60000"/>
                </a:schemeClr>
              </a:gs>
              <a:gs pos="50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/>
          <a:lstStyle>
            <a:lvl1pPr>
              <a:defRPr lang="ru-RU" sz="2400" smtClean="0">
                <a:solidFill>
                  <a:schemeClr val="bg1"/>
                </a:solidFill>
                <a:effectLst/>
                <a:latin typeface="Segoe UI" pitchFamily="34" charset="0"/>
                <a:cs typeface="Segoe UI" pitchFamily="34" charset="0"/>
              </a:defRPr>
            </a:lvl1pPr>
            <a:lvl2pPr>
              <a:defRPr lang="ru-RU" sz="2400" smtClean="0">
                <a:solidFill>
                  <a:schemeClr val="bg1"/>
                </a:solidFill>
                <a:effectLst/>
                <a:latin typeface="Segoe UI" pitchFamily="34" charset="0"/>
                <a:cs typeface="Segoe UI" pitchFamily="34" charset="0"/>
              </a:defRPr>
            </a:lvl2pPr>
            <a:lvl3pPr>
              <a:defRPr lang="ru-RU" sz="2400" smtClean="0">
                <a:solidFill>
                  <a:schemeClr val="bg1"/>
                </a:solidFill>
                <a:effectLst/>
                <a:latin typeface="Segoe UI" pitchFamily="34" charset="0"/>
                <a:cs typeface="Segoe UI" pitchFamily="34" charset="0"/>
              </a:defRPr>
            </a:lvl3pPr>
            <a:lvl4pPr>
              <a:defRPr lang="ru-RU" sz="2400" smtClean="0">
                <a:solidFill>
                  <a:schemeClr val="bg1"/>
                </a:solidFill>
                <a:effectLst/>
                <a:latin typeface="Segoe UI" pitchFamily="34" charset="0"/>
                <a:cs typeface="Segoe UI" pitchFamily="34" charset="0"/>
              </a:defRPr>
            </a:lvl4pPr>
            <a:lvl5pPr>
              <a:defRPr lang="ru-RU" sz="2400">
                <a:solidFill>
                  <a:schemeClr val="bg1"/>
                </a:solidFill>
                <a:effectLst/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58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732E-6 7.75558E-7 L 0.80529 7.7555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507 0.00647 L -0.19978 0.00647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1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53DA-8BF4-4869-96FE-9BCF43372D46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25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CFC3-8A37-4B65-9B08-29771691EA2F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FC8C-DB1D-4617-AD56-A58A098DD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5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98AF03-7270-45C2-A683-C5E353EF01A5}" type="datetime4">
              <a:rPr lang="en-US" smtClean="0"/>
              <a:pPr/>
              <a:t>March 31, 2013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0223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3EC3ED-7435-49F9-84C8-03CCA2F8DEDB}" type="datetime4">
              <a:rPr lang="en-US" smtClean="0"/>
              <a:pPr/>
              <a:t>March 31, 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05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09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25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36" r:id="rId12"/>
    <p:sldLayoutId id="2147483737" r:id="rId13"/>
    <p:sldLayoutId id="2147483738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50000" contrast="2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/>
          <a:p>
            <a:pPr lvl="0" defTabSz="72009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70034" lvl="0" indent="-270034" defTabSz="720090"/>
            <a:r>
              <a:rPr lang="ru-RU" smtClean="0"/>
              <a:t>Образец текста</a:t>
            </a:r>
          </a:p>
          <a:p>
            <a:pPr marL="585073" lvl="1" indent="-225028" defTabSz="720090"/>
            <a:r>
              <a:rPr lang="ru-RU" smtClean="0"/>
              <a:t>Второй уровень</a:t>
            </a:r>
          </a:p>
          <a:p>
            <a:pPr marL="900113" lvl="2" indent="-180023" defTabSz="720090"/>
            <a:r>
              <a:rPr lang="ru-RU" smtClean="0"/>
              <a:t>Третий уровень</a:t>
            </a:r>
          </a:p>
          <a:p>
            <a:pPr marL="1260158" lvl="3" indent="-180023" defTabSz="720090"/>
            <a:r>
              <a:rPr lang="ru-RU" smtClean="0"/>
              <a:t>Четвертый уровень</a:t>
            </a:r>
          </a:p>
          <a:p>
            <a:pPr marL="1620203" lvl="4" indent="-180023" defTabSz="72009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9CFC3-8A37-4B65-9B08-29771691EA2F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5FC8C-DB1D-4617-AD56-A58A098DD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5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3600" kern="1200" baseline="0">
          <a:gradFill flip="none" rotWithShape="1">
            <a:gsLst>
              <a:gs pos="70000">
                <a:schemeClr val="bg1"/>
              </a:gs>
              <a:gs pos="91000">
                <a:schemeClr val="tx1">
                  <a:alpha val="0"/>
                </a:schemeClr>
              </a:gs>
            </a:gsLst>
            <a:lin ang="5400000" scaled="1"/>
            <a:tileRect/>
          </a:gradFill>
          <a:latin typeface="Segoe UI Light" pitchFamily="34" charset="0"/>
          <a:ea typeface="+mj-ea"/>
          <a:cs typeface="Segoe UI Light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400" kern="120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50000" contrast="2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/>
          <a:p>
            <a:pPr lvl="0" defTabSz="72009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70034" lvl="0" indent="-270034" defTabSz="720090"/>
            <a:r>
              <a:rPr lang="ru-RU" smtClean="0"/>
              <a:t>Образец текста</a:t>
            </a:r>
          </a:p>
          <a:p>
            <a:pPr marL="585073" lvl="1" indent="-225028" defTabSz="720090"/>
            <a:r>
              <a:rPr lang="ru-RU" smtClean="0"/>
              <a:t>Второй уровень</a:t>
            </a:r>
          </a:p>
          <a:p>
            <a:pPr marL="900113" lvl="2" indent="-180023" defTabSz="720090"/>
            <a:r>
              <a:rPr lang="ru-RU" smtClean="0"/>
              <a:t>Третий уровень</a:t>
            </a:r>
          </a:p>
          <a:p>
            <a:pPr marL="1260158" lvl="3" indent="-180023" defTabSz="720090"/>
            <a:r>
              <a:rPr lang="ru-RU" smtClean="0"/>
              <a:t>Четвертый уровень</a:t>
            </a:r>
          </a:p>
          <a:p>
            <a:pPr marL="1620203" lvl="4" indent="-180023" defTabSz="72009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9CFC3-8A37-4B65-9B08-29771691EA2F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5FC8C-DB1D-4617-AD56-A58A098DDF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5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3600" kern="1200" baseline="0">
          <a:gradFill flip="none" rotWithShape="1">
            <a:gsLst>
              <a:gs pos="70000">
                <a:schemeClr val="bg1"/>
              </a:gs>
              <a:gs pos="91000">
                <a:schemeClr val="tx1">
                  <a:alpha val="0"/>
                </a:schemeClr>
              </a:gs>
            </a:gsLst>
            <a:lin ang="5400000" scaled="1"/>
            <a:tileRect/>
          </a:gradFill>
          <a:latin typeface="Segoe UI Light" pitchFamily="34" charset="0"/>
          <a:ea typeface="+mj-ea"/>
          <a:cs typeface="Segoe UI Light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400" kern="120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59B3F0-C356-49E4-B863-431BC11E23BC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406784-BEA4-4D68-88F5-EF016CCE7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udents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68800" y="3759200"/>
            <a:ext cx="4775200" cy="309880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09A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Актуальность 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09A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09A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социальная значимость 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09A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09A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проблемы адаптации 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09A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09A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молодых специалистов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933056"/>
            <a:ext cx="4322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Кветкина</a:t>
            </a:r>
            <a:r>
              <a:rPr lang="ru-RU" dirty="0" smtClean="0"/>
              <a:t> Татьяна Владимировна,</a:t>
            </a:r>
            <a:br>
              <a:rPr lang="ru-RU" dirty="0" smtClean="0"/>
            </a:br>
            <a:r>
              <a:rPr lang="ru-RU" dirty="0" smtClean="0"/>
              <a:t>руководитель РМО </a:t>
            </a:r>
            <a:br>
              <a:rPr lang="ru-RU" dirty="0" smtClean="0"/>
            </a:br>
            <a:r>
              <a:rPr lang="ru-RU" dirty="0" smtClean="0"/>
              <a:t>учителей начальных классов</a:t>
            </a:r>
          </a:p>
          <a:p>
            <a:r>
              <a:rPr lang="ru-RU" dirty="0" smtClean="0"/>
              <a:t>Пушкинский муниципальный район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Гибкая и мобильная система наставничества – это одна из наиболее эффективных форм профессиональной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адаптации.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eachers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8064" y="3337417"/>
            <a:ext cx="3995936" cy="3520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91683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Она способна оптимизировать процесс повышения профессиональной компетентности молодого учителя, сформировать у него мотивации к самосовершенствованию,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самореализации,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саморазвитию.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1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45300" y="3822700"/>
            <a:ext cx="2298700" cy="3035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мастерства: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48478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	Углубление научных знаний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повышение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научно – методического уровня</a:t>
            </a:r>
          </a:p>
          <a:p>
            <a:pPr marL="363538" indent="-363538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	Формирование профессионально значимых умений</a:t>
            </a:r>
          </a:p>
          <a:p>
            <a:pPr marL="363538" indent="-363538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способности работать в коллективе (команде)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63538" indent="-363538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Овладение научным стилем речи и культурой педагогического общения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63538" indent="-363538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	Освоение корпоративных норм поведения</a:t>
            </a:r>
          </a:p>
          <a:p>
            <a:pPr marL="363538" indent="-363538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	Освоение методики научно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исследовательской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8486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/>
                <a:ea typeface="Calibri"/>
              </a:rPr>
              <a:t>Итоги мониторинга</a:t>
            </a:r>
            <a:r>
              <a:rPr lang="ru-RU" sz="3200" dirty="0">
                <a:latin typeface="Times New Roman"/>
                <a:ea typeface="Calibri"/>
              </a:rPr>
              <a:t>, </a:t>
            </a:r>
            <a:r>
              <a:rPr lang="ru-RU" sz="3200" dirty="0" smtClean="0">
                <a:latin typeface="Times New Roman"/>
                <a:ea typeface="Calibri"/>
              </a:rPr>
              <a:t/>
            </a:r>
            <a:br>
              <a:rPr lang="ru-RU" sz="3200" dirty="0" smtClean="0">
                <a:latin typeface="Times New Roman"/>
                <a:ea typeface="Calibri"/>
              </a:rPr>
            </a:br>
            <a:r>
              <a:rPr lang="ru-RU" sz="3200" dirty="0" smtClean="0">
                <a:latin typeface="Times New Roman"/>
                <a:ea typeface="Calibri"/>
              </a:rPr>
              <a:t>проведенного </a:t>
            </a:r>
            <a:r>
              <a:rPr lang="ru-RU" sz="3200" dirty="0">
                <a:latin typeface="Times New Roman"/>
                <a:ea typeface="Calibri"/>
              </a:rPr>
              <a:t>в декабре </a:t>
            </a:r>
            <a:r>
              <a:rPr lang="ru-RU" sz="3200" dirty="0" smtClean="0">
                <a:latin typeface="Times New Roman"/>
                <a:ea typeface="Calibri"/>
              </a:rPr>
              <a:t>2012 года:</a:t>
            </a:r>
          </a:p>
          <a:p>
            <a:endParaRPr lang="ru-RU" sz="2800" dirty="0" smtClean="0">
              <a:latin typeface="Times New Roman"/>
              <a:ea typeface="Calibri"/>
            </a:endParaRPr>
          </a:p>
          <a:p>
            <a:r>
              <a:rPr lang="ru-RU" sz="2800" dirty="0" smtClean="0">
                <a:latin typeface="Times New Roman"/>
                <a:ea typeface="Calibri"/>
              </a:rPr>
              <a:t>-  </a:t>
            </a:r>
            <a:r>
              <a:rPr lang="ru-RU" sz="2800" dirty="0">
                <a:latin typeface="Times New Roman"/>
                <a:ea typeface="Calibri"/>
              </a:rPr>
              <a:t>выявлено, что все 11 специалистов работают в общеобразовательных учреждениях. 10 будут продолжать работу, трое из них подали заявки на курсы повышения квалификации на 1 полугодие 2013 года.</a:t>
            </a:r>
            <a:endParaRPr lang="ru-RU" sz="2800" dirty="0"/>
          </a:p>
        </p:txBody>
      </p:sp>
      <p:pic>
        <p:nvPicPr>
          <p:cNvPr id="5" name="Рисунок 4" descr="student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53000" y="4191000"/>
            <a:ext cx="4191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29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eachers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92700" y="4394200"/>
            <a:ext cx="4051300" cy="2463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/>
                <a:ea typeface="Calibri"/>
              </a:rPr>
              <a:t>В </a:t>
            </a:r>
            <a:r>
              <a:rPr lang="ru-RU" sz="2800" dirty="0">
                <a:latin typeface="Times New Roman"/>
                <a:ea typeface="Calibri"/>
              </a:rPr>
              <a:t>соответствии с постановлением Главы Пушкинского муниципального района </a:t>
            </a:r>
            <a:r>
              <a:rPr lang="ru-RU" sz="2800" dirty="0" smtClean="0">
                <a:latin typeface="Times New Roman"/>
                <a:ea typeface="Calibri"/>
              </a:rPr>
              <a:t>№1709 от 30.08.2007г., </a:t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>с 01.09.2012г</a:t>
            </a:r>
            <a:r>
              <a:rPr lang="ru-RU" sz="2800" dirty="0">
                <a:latin typeface="Times New Roman"/>
                <a:ea typeface="Calibri"/>
              </a:rPr>
              <a:t>. по </a:t>
            </a:r>
            <a:r>
              <a:rPr lang="ru-RU" sz="2800" dirty="0" smtClean="0">
                <a:latin typeface="Times New Roman"/>
                <a:ea typeface="Calibri"/>
              </a:rPr>
              <a:t>31.08.2013г</a:t>
            </a:r>
            <a:r>
              <a:rPr lang="ru-RU" sz="2800" dirty="0">
                <a:latin typeface="Times New Roman"/>
                <a:ea typeface="Calibri"/>
              </a:rPr>
              <a:t>. установлена ежемесячная стимулирующая выплата из средств областного бюджета в размере 1000,0 руб. педагогическим работникам, относящимся к категории молодых специалистов, и имеющих учебную нагрузку не менее 1,0 ставки по одной должности.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620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/>
                <a:ea typeface="Calibri"/>
              </a:rPr>
              <a:t>Советом депутатов Пушкинского муниципального района от 19.12.2012 г. №687/78 «Об утверждении Положения о ежемесячной выплате педагогическим работникам – молодым специалистам муниципальных образовательных учреждений Пушкинского муниципального района» установлена с 1 января </a:t>
            </a:r>
            <a:r>
              <a:rPr lang="ru-RU" sz="2800" dirty="0" smtClean="0">
                <a:latin typeface="Times New Roman"/>
                <a:ea typeface="Calibri"/>
              </a:rPr>
              <a:t>2013г</a:t>
            </a:r>
            <a:r>
              <a:rPr lang="ru-RU" sz="2800" dirty="0" smtClean="0">
                <a:latin typeface="Times New Roman"/>
                <a:ea typeface="Calibri"/>
              </a:rPr>
              <a:t>. ежемесячная выплата в размере 3000 руб. за счет средств, предусмотренных в бюджете муниципального образования «Пушкинский муниципальный район Московской области». </a:t>
            </a:r>
            <a:endParaRPr lang="ru-RU" sz="2800" dirty="0">
              <a:latin typeface="Times New Roman"/>
              <a:ea typeface="Calibri"/>
            </a:endParaRPr>
          </a:p>
        </p:txBody>
      </p:sp>
      <p:pic>
        <p:nvPicPr>
          <p:cNvPr id="3" name="Рисунок 2" descr="teachers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92700" y="4394200"/>
            <a:ext cx="4051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Экскурсионная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поездка в дер.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Герасимиха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</a:t>
            </a:r>
            <a:br>
              <a:rPr lang="ru-RU" sz="2800" dirty="0" smtClean="0"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Святых Жен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Мироносец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514350" indent="-5143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Экскурсионная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поездка в г. Архангельск;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514350" indent="-5143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Экскурсионная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поездка пос. Ясная Поляна;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514350" indent="-5143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Форум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в г. Ступино.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Золотые ворота 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342179" y="3356991"/>
            <a:ext cx="5801821" cy="350100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730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653136"/>
            <a:ext cx="8770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5733256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tkvetkina@yandex.ru</a:t>
            </a:r>
            <a:endParaRPr lang="ru-RU" dirty="0"/>
          </a:p>
        </p:txBody>
      </p:sp>
      <p:pic>
        <p:nvPicPr>
          <p:cNvPr id="1026" name="Picture 2" descr="H:\изображения\Фото Киев\В парке Шевченко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88640"/>
            <a:ext cx="7918405" cy="41764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6772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тьяна\AppData\Local\Microsoft\Windows\Temporary Internet Files\Content.IE5\JZRQU7MV\MP900442494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8065" y="3068960"/>
            <a:ext cx="2735935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/>
                <a:ea typeface="Calibri"/>
              </a:rPr>
              <a:t>Одной из наиболее острых проблем в образовании России на сегодняшний день является создание условий для успешной социализации и полноценной самореализации молодых кадров.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420888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Система образования нуждается в компетентном, ответственном педагоге, действующем в соответствии с государственной политикой и принципами психолого-педагогической науки.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75657" y="188640"/>
          <a:ext cx="626469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861048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Проходили ли вы курсы повышения квалификации по введению ФГОС? Укажите год прохождения курсов и тему.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Положительно «да» ответили 114 человек (74 %) , 40 участников анкетирования  ( 26%) дали отрицательный ответ «нет». Т.е. перед введением Стандарта большинство респондентов (74%-  114ч.) прошли специальные курсы повышения квалификации, формируя, таким образом, готовность к работе в новых условиях.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43609" y="188640"/>
          <a:ext cx="6408712" cy="3399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501008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Можете ли Вы сформулировать основные отличия ФГОС НОО от ГОС НОО?</a:t>
            </a:r>
            <a:r>
              <a:rPr lang="ru-RU" i="1" dirty="0" smtClean="0"/>
              <a:t> </a:t>
            </a:r>
            <a:endParaRPr lang="ru-RU" dirty="0" smtClean="0"/>
          </a:p>
          <a:p>
            <a:r>
              <a:rPr lang="ru-RU" i="1" dirty="0" smtClean="0"/>
              <a:t>         Затруднились дать ответ 11 человек (2% от общего количества), ещё 10 человек ( 2%) не смогли ответить на поставленный вопрос. 96 % участников анкетирования  (133 человека) – ответили «да».</a:t>
            </a:r>
            <a:r>
              <a:rPr lang="ru-RU" dirty="0" smtClean="0"/>
              <a:t> </a:t>
            </a:r>
            <a:r>
              <a:rPr lang="ru-RU" i="1" dirty="0" smtClean="0"/>
              <a:t>Полученные результаты позволяют утверждать о положительном эффекте курсов повышения квалификации. Можно предположить, что методические материалы по разработке ООП НОО стали более доступными и адаптированными для понимания всеми участниками образовательного процесса.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8" y="476672"/>
          <a:ext cx="856895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79512" y="2348880"/>
          <a:ext cx="871296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1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29 учителей (24%) сомневаются в готовности своего ОУ к введению ФГОС НОО ; 34 педагога (21%) считают, что их ОУ не готово к нововведениям . 55% - считают свои школы готовыми к введению ФГОС.( 91 человек)</a:t>
            </a:r>
            <a:r>
              <a:rPr lang="ru-RU" dirty="0" smtClean="0"/>
              <a:t> </a:t>
            </a:r>
            <a:r>
              <a:rPr lang="ru-RU" i="1" dirty="0" smtClean="0"/>
              <a:t>Достаточно высокий процент учителей, которые сомневаются в готовности своих ОУ к введению ФГОС НОО связан с тем, что снижается удовлетворенность учителей материально – техническим оснащением кабинета. Должное внимание к обновлению материальной инфраструктуры было и остается одним из основных условий успешной реализации Стандарта.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4025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противоречие между растущим объемом актуальной и социально-политической информации и старыми способами ее переработки, хранения и передачи; 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между растущими требованиями </a:t>
            </a:r>
            <a:b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к профессиональному мастерству педагогов </a:t>
            </a:r>
            <a:b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и недостаточным уровнем их сегодняшней квалификации;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students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64300" y="3810000"/>
            <a:ext cx="26797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 плеером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47688" y="3429000"/>
            <a:ext cx="5096312" cy="3429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8892480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 smtClean="0">
                <a:latin typeface="Times New Roman"/>
                <a:ea typeface="Calibri"/>
                <a:cs typeface="Times New Roman"/>
              </a:rPr>
              <a:t>3.  между потребностью общества в услугах педагогического труда и сокращением резервов рабочего времени учителей;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 smtClean="0">
                <a:latin typeface="Times New Roman"/>
                <a:ea typeface="Calibri"/>
                <a:cs typeface="Times New Roman"/>
              </a:rPr>
              <a:t>4.  между увеличением свободного времени у подавляющего большинства социально-профессиональных групп и противоположной тенденцией изменения бюджета времени у представителей учительской профессии;</a:t>
            </a:r>
            <a:endParaRPr lang="ru-RU" sz="2500" dirty="0" smtClean="0">
              <a:latin typeface="Calibri"/>
              <a:ea typeface="Calibri"/>
              <a:cs typeface="Times New Roman"/>
            </a:endParaRPr>
          </a:p>
          <a:p>
            <a:pPr marL="457200" indent="-457200"/>
            <a:r>
              <a:rPr lang="ru-RU" sz="2500" dirty="0" smtClean="0">
                <a:latin typeface="Times New Roman"/>
                <a:ea typeface="Calibri"/>
              </a:rPr>
              <a:t>5.   между ростом объективной социальной значимости профессии учителя и недостаточно высокой привлекательностью педагогического </a:t>
            </a:r>
            <a:br>
              <a:rPr lang="ru-RU" sz="2500" dirty="0" smtClean="0">
                <a:latin typeface="Times New Roman"/>
                <a:ea typeface="Calibri"/>
              </a:rPr>
            </a:br>
            <a:r>
              <a:rPr lang="ru-RU" sz="2500" dirty="0" smtClean="0">
                <a:latin typeface="Times New Roman"/>
                <a:ea typeface="Calibri"/>
              </a:rPr>
              <a:t>труда для некоторой части молодежи.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Вопросы,  которые </a:t>
            </a:r>
            <a:r>
              <a:rPr lang="ru-RU" sz="2800" dirty="0">
                <a:latin typeface="Times New Roman"/>
                <a:ea typeface="Calibri"/>
              </a:rPr>
              <a:t>надо </a:t>
            </a:r>
            <a:r>
              <a:rPr lang="ru-RU" sz="2800" dirty="0" smtClean="0">
                <a:latin typeface="Times New Roman"/>
                <a:ea typeface="Calibri"/>
              </a:rPr>
              <a:t>решать:</a:t>
            </a:r>
          </a:p>
          <a:p>
            <a:endParaRPr lang="ru-RU" sz="2800" dirty="0" smtClean="0">
              <a:latin typeface="Times New Roman"/>
              <a:ea typeface="Calibri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ru-RU" sz="2800" dirty="0" smtClean="0">
                <a:latin typeface="Times New Roman"/>
                <a:ea typeface="Calibri"/>
              </a:rPr>
              <a:t>финансовая поддержка;</a:t>
            </a:r>
          </a:p>
          <a:p>
            <a:endParaRPr lang="ru-RU" sz="2800" dirty="0" smtClean="0">
              <a:latin typeface="Times New Roman"/>
              <a:ea typeface="Calibri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ru-RU" sz="2800" dirty="0" smtClean="0">
                <a:latin typeface="Times New Roman"/>
                <a:ea typeface="Calibri"/>
              </a:rPr>
              <a:t>система </a:t>
            </a:r>
            <a:r>
              <a:rPr lang="ru-RU" sz="2800" dirty="0">
                <a:latin typeface="Times New Roman"/>
                <a:ea typeface="Calibri"/>
              </a:rPr>
              <a:t>моральных наград и </a:t>
            </a:r>
            <a:r>
              <a:rPr lang="ru-RU" sz="2800" dirty="0" smtClean="0">
                <a:latin typeface="Times New Roman"/>
                <a:ea typeface="Calibri"/>
              </a:rPr>
              <a:t>поощрений;</a:t>
            </a:r>
          </a:p>
          <a:p>
            <a:endParaRPr lang="ru-RU" sz="2800" dirty="0" smtClean="0">
              <a:latin typeface="Times New Roman"/>
              <a:ea typeface="Calibri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ru-RU" sz="2800" dirty="0" smtClean="0">
                <a:latin typeface="Times New Roman"/>
                <a:ea typeface="Calibri"/>
              </a:rPr>
              <a:t>адаптация </a:t>
            </a:r>
            <a:r>
              <a:rPr lang="ru-RU" sz="2800" dirty="0">
                <a:latin typeface="Times New Roman"/>
                <a:ea typeface="Calibri"/>
              </a:rPr>
              <a:t>в </a:t>
            </a:r>
            <a:r>
              <a:rPr lang="ru-RU" sz="2800" dirty="0" smtClean="0">
                <a:latin typeface="Times New Roman"/>
                <a:ea typeface="Calibri"/>
              </a:rPr>
              <a:t>коллективе; </a:t>
            </a:r>
          </a:p>
          <a:p>
            <a:endParaRPr lang="ru-RU" sz="2800" dirty="0" smtClean="0">
              <a:latin typeface="Times New Roman"/>
              <a:ea typeface="Calibri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ru-RU" sz="2800" dirty="0" smtClean="0">
                <a:latin typeface="Times New Roman"/>
                <a:ea typeface="Calibri"/>
              </a:rPr>
              <a:t>методическая </a:t>
            </a:r>
            <a:r>
              <a:rPr lang="ru-RU" sz="2800" dirty="0">
                <a:latin typeface="Times New Roman"/>
                <a:ea typeface="Calibri"/>
              </a:rPr>
              <a:t>подготовка.</a:t>
            </a:r>
            <a:endParaRPr lang="ru-RU" sz="2800" dirty="0"/>
          </a:p>
        </p:txBody>
      </p:sp>
      <p:pic>
        <p:nvPicPr>
          <p:cNvPr id="3" name="Рисунок 2" descr="students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57194" y="2780928"/>
            <a:ext cx="268680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24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Сложности адаптации молодых специалист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Затм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Затм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Сложности адаптации молодых специалистов</Template>
  <TotalTime>198</TotalTime>
  <Words>539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Сложности адаптации молодых специалистов</vt:lpstr>
      <vt:lpstr>Module</vt:lpstr>
      <vt:lpstr>Затмение</vt:lpstr>
      <vt:lpstr>1_Module</vt:lpstr>
      <vt:lpstr>1_Затмение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 и социальная значимость проблемы адаптации молодых учителей</dc:title>
  <dc:creator>татьяна</dc:creator>
  <cp:lastModifiedBy>Яковлева</cp:lastModifiedBy>
  <cp:revision>30</cp:revision>
  <dcterms:created xsi:type="dcterms:W3CDTF">2013-03-25T16:53:24Z</dcterms:created>
  <dcterms:modified xsi:type="dcterms:W3CDTF">2013-03-31T08:07:05Z</dcterms:modified>
</cp:coreProperties>
</file>